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317" r:id="rId11"/>
    <p:sldId id="273" r:id="rId12"/>
    <p:sldId id="318" r:id="rId13"/>
    <p:sldId id="272" r:id="rId14"/>
    <p:sldId id="283" r:id="rId15"/>
    <p:sldId id="319" r:id="rId16"/>
    <p:sldId id="267" r:id="rId17"/>
    <p:sldId id="320" r:id="rId18"/>
    <p:sldId id="270" r:id="rId19"/>
    <p:sldId id="292" r:id="rId20"/>
    <p:sldId id="293" r:id="rId21"/>
    <p:sldId id="297" r:id="rId22"/>
    <p:sldId id="294" r:id="rId23"/>
    <p:sldId id="298" r:id="rId24"/>
    <p:sldId id="296" r:id="rId25"/>
    <p:sldId id="295" r:id="rId26"/>
    <p:sldId id="324" r:id="rId27"/>
    <p:sldId id="301" r:id="rId28"/>
    <p:sldId id="321" r:id="rId29"/>
    <p:sldId id="299" r:id="rId30"/>
    <p:sldId id="300" r:id="rId31"/>
    <p:sldId id="310" r:id="rId32"/>
    <p:sldId id="312" r:id="rId33"/>
    <p:sldId id="311" r:id="rId34"/>
    <p:sldId id="302" r:id="rId35"/>
    <p:sldId id="305" r:id="rId36"/>
    <p:sldId id="304" r:id="rId37"/>
    <p:sldId id="303" r:id="rId38"/>
    <p:sldId id="306" r:id="rId39"/>
    <p:sldId id="307" r:id="rId40"/>
    <p:sldId id="308" r:id="rId41"/>
    <p:sldId id="309" r:id="rId42"/>
    <p:sldId id="325" r:id="rId43"/>
    <p:sldId id="326" r:id="rId44"/>
    <p:sldId id="327" r:id="rId45"/>
    <p:sldId id="313" r:id="rId46"/>
    <p:sldId id="314" r:id="rId47"/>
    <p:sldId id="315" r:id="rId48"/>
    <p:sldId id="316" r:id="rId49"/>
    <p:sldId id="322" r:id="rId50"/>
    <p:sldId id="323" r:id="rId51"/>
    <p:sldId id="286" r:id="rId52"/>
    <p:sldId id="271" r:id="rId53"/>
    <p:sldId id="287" r:id="rId54"/>
    <p:sldId id="288" r:id="rId55"/>
    <p:sldId id="328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g>
</file>

<file path=ppt/media/image10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3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61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65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87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4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61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27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83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91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62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3B9E9-5582-442E-8F9F-2F42E2B14A9C}" type="datetimeFigureOut">
              <a:rPr lang="en-US" smtClean="0"/>
              <a:t>8/11/2016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742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Aperture/HDC2016" TargetMode="External"/><Relationship Id="rId2" Type="http://schemas.openxmlformats.org/officeDocument/2006/relationships/hyperlink" Target="mailto:bob.walker@codeaperture.io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Secure Your ASP.NET </a:t>
            </a:r>
            <a:r>
              <a:rPr lang="en-US" dirty="0" err="1"/>
              <a:t>WebApi</a:t>
            </a:r>
            <a:r>
              <a:rPr lang="en-US" dirty="0"/>
              <a:t> and MVC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dirty="0"/>
              <a:t>Bob Walker</a:t>
            </a:r>
          </a:p>
          <a:p>
            <a:r>
              <a:rPr lang="en-US" sz="1800" dirty="0"/>
              <a:t>Lead Application Developer - Farm Credit Services of America</a:t>
            </a:r>
          </a:p>
        </p:txBody>
      </p:sp>
    </p:spTree>
    <p:extLst>
      <p:ext uri="{BB962C8B-B14F-4D97-AF65-F5344CB8AC3E}">
        <p14:creationId xmlns:p14="http://schemas.microsoft.com/office/powerpoint/2010/main" val="1530713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Exist to Serve…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02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22" y="176792"/>
            <a:ext cx="10342850" cy="646428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895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realistic security expectations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26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394" y="1091403"/>
            <a:ext cx="10443211" cy="4351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498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a struggle between usability and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47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users don’t always make smart choices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8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350" y="316638"/>
            <a:ext cx="6189091" cy="6189091"/>
          </a:xfrm>
        </p:spPr>
      </p:pic>
    </p:spTree>
    <p:extLst>
      <p:ext uri="{BB962C8B-B14F-4D97-AF65-F5344CB8AC3E}">
        <p14:creationId xmlns:p14="http://schemas.microsoft.com/office/powerpoint/2010/main" val="3632741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Mindset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286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Of Security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876" r="587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Authentication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Authorization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Data Validation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Content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Action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Encryption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Hashing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Reviews</a:t>
            </a:r>
          </a:p>
          <a:p>
            <a:pPr marL="285750" indent="-285750">
              <a:buFontTx/>
              <a:buChar char="-"/>
            </a:pPr>
            <a:r>
              <a:rPr lang="en-US" dirty="0"/>
              <a:t>White-Hat Hacking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Analysis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0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 At Application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396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4266"/>
            <a:ext cx="6172200" cy="4119943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Developer since 2004</a:t>
            </a:r>
          </a:p>
          <a:p>
            <a:pPr marL="285750" indent="-285750">
              <a:buFontTx/>
              <a:buChar char="-"/>
            </a:pPr>
            <a:r>
              <a:rPr lang="en-US" dirty="0"/>
              <a:t>Lead Application Developer for Farm Credit Services of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Previously worked for </a:t>
            </a:r>
            <a:r>
              <a:rPr lang="en-US" dirty="0" err="1"/>
              <a:t>TelventDTN</a:t>
            </a:r>
            <a:r>
              <a:rPr lang="en-US" dirty="0"/>
              <a:t> (later Schneider Electric), West Corporation, and </a:t>
            </a:r>
            <a:r>
              <a:rPr lang="en-US" dirty="0" err="1"/>
              <a:t>Sandhills</a:t>
            </a:r>
            <a:r>
              <a:rPr lang="en-US" dirty="0"/>
              <a:t> Publishing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Married in 2015</a:t>
            </a:r>
          </a:p>
          <a:p>
            <a:pPr marL="285750" indent="-285750">
              <a:buFontTx/>
              <a:buChar char="-"/>
            </a:pPr>
            <a:r>
              <a:rPr lang="en-US" dirty="0"/>
              <a:t>Passions: Software Development, Cycling, Photography</a:t>
            </a:r>
          </a:p>
          <a:p>
            <a:pPr marL="285750" indent="-285750">
              <a:buFontTx/>
              <a:buChar char="-"/>
            </a:pPr>
            <a:r>
              <a:rPr lang="en-US" dirty="0"/>
              <a:t>Founder</a:t>
            </a:r>
            <a:r>
              <a:rPr lang="en-US"/>
              <a:t>: CodeAperture.io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9705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Exception Handling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1838" y="1413204"/>
            <a:ext cx="5319735" cy="518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197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Authorization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018" y="1825625"/>
            <a:ext cx="75719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38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will forget (we’re human!)</a:t>
            </a:r>
          </a:p>
          <a:p>
            <a:r>
              <a:rPr lang="en-US" dirty="0"/>
              <a:t>Inconsistency</a:t>
            </a:r>
          </a:p>
          <a:p>
            <a:r>
              <a:rPr lang="en-US" dirty="0"/>
              <a:t>More code to maintain</a:t>
            </a:r>
          </a:p>
          <a:p>
            <a:r>
              <a:rPr lang="en-US" dirty="0"/>
              <a:t>Duplicated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039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Mathematics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20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100 Attributes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50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200 Attributes</a:t>
            </a:r>
          </a:p>
        </p:txBody>
      </p:sp>
    </p:spTree>
    <p:extLst>
      <p:ext uri="{BB962C8B-B14F-4D97-AF65-F5344CB8AC3E}">
        <p14:creationId xmlns:p14="http://schemas.microsoft.com/office/powerpoint/2010/main" val="344697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Changes at Application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389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 Settings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Web.config</a:t>
            </a:r>
            <a:r>
              <a:rPr lang="en-US" dirty="0"/>
              <a:t> / </a:t>
            </a:r>
            <a:r>
              <a:rPr lang="en-US" dirty="0" err="1"/>
              <a:t>App.config</a:t>
            </a:r>
            <a:endParaRPr lang="en-US" dirty="0"/>
          </a:p>
          <a:p>
            <a:r>
              <a:rPr lang="en-US" dirty="0" err="1"/>
              <a:t>Global.asax</a:t>
            </a:r>
            <a:endParaRPr lang="en-US" dirty="0"/>
          </a:p>
          <a:p>
            <a:r>
              <a:rPr lang="en-US" dirty="0"/>
              <a:t>Exception Filters</a:t>
            </a:r>
          </a:p>
          <a:p>
            <a:r>
              <a:rPr lang="en-US" dirty="0"/>
              <a:t>Action Filters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1374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Changes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1442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057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 (XSS)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6765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Response Headers</a:t>
            </a:r>
          </a:p>
          <a:p>
            <a:r>
              <a:rPr lang="en-US" dirty="0"/>
              <a:t>Whitelist of acceptable sources / Blacklist of unacceptable sources</a:t>
            </a:r>
          </a:p>
          <a:p>
            <a:r>
              <a:rPr lang="en-US" dirty="0"/>
              <a:t>Types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CSS</a:t>
            </a:r>
          </a:p>
          <a:p>
            <a:pPr lvl="1"/>
            <a:r>
              <a:rPr lang="en-US" dirty="0" err="1"/>
              <a:t>Websocket</a:t>
            </a:r>
            <a:endParaRPr lang="en-US" dirty="0"/>
          </a:p>
          <a:p>
            <a:r>
              <a:rPr lang="en-US" dirty="0"/>
              <a:t>Disables inline CSS, </a:t>
            </a:r>
            <a:r>
              <a:rPr lang="en-US" dirty="0" err="1"/>
              <a:t>eval</a:t>
            </a:r>
            <a:r>
              <a:rPr lang="en-US" dirty="0"/>
              <a:t> function, </a:t>
            </a:r>
            <a:r>
              <a:rPr lang="en-US" dirty="0" err="1"/>
              <a:t>setTimeout</a:t>
            </a:r>
            <a:r>
              <a:rPr lang="en-US" dirty="0"/>
              <a:t>, </a:t>
            </a:r>
            <a:r>
              <a:rPr lang="en-US" dirty="0" err="1"/>
              <a:t>setInterval</a:t>
            </a:r>
            <a:r>
              <a:rPr lang="en-US" dirty="0"/>
              <a:t>, DOM event handlers </a:t>
            </a:r>
          </a:p>
        </p:txBody>
      </p:sp>
    </p:spTree>
    <p:extLst>
      <p:ext uri="{BB962C8B-B14F-4D97-AF65-F5344CB8AC3E}">
        <p14:creationId xmlns:p14="http://schemas.microsoft.com/office/powerpoint/2010/main" val="1463779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Services of America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Association in Farm Credit System which started in 1916</a:t>
            </a:r>
          </a:p>
          <a:p>
            <a:pPr marL="285750" indent="-285750">
              <a:buFontTx/>
              <a:buChar char="-"/>
            </a:pPr>
            <a:r>
              <a:rPr lang="en-US" dirty="0"/>
              <a:t>Lending institution providing credit to 1/3 of rural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Types of loans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Budget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Line of Credit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Real Estate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Country Home Loan</a:t>
            </a:r>
          </a:p>
          <a:p>
            <a:pPr marL="285750" indent="-285750">
              <a:buFontTx/>
              <a:buChar char="-"/>
            </a:pPr>
            <a:r>
              <a:rPr lang="en-US" dirty="0"/>
              <a:t>My Team is responsible for one of the loan origination systems</a:t>
            </a: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pic>
        <p:nvPicPr>
          <p:cNvPr id="21" name="Content Placeholder 2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289536"/>
            <a:ext cx="6172200" cy="226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11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019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007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Hijacking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Attacker using XSS is able to hijack session cookies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052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6800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673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Exceptions are major security risk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information to debug problems is used by attackers</a:t>
            </a:r>
          </a:p>
          <a:p>
            <a:r>
              <a:rPr lang="en-US" dirty="0"/>
              <a:t>SQL Exception</a:t>
            </a:r>
          </a:p>
          <a:p>
            <a:pPr lvl="1"/>
            <a:r>
              <a:rPr lang="en-US" dirty="0"/>
              <a:t>Query Ran</a:t>
            </a:r>
          </a:p>
          <a:p>
            <a:pPr lvl="1"/>
            <a:r>
              <a:rPr lang="en-US" dirty="0"/>
              <a:t>Column Name</a:t>
            </a:r>
          </a:p>
          <a:p>
            <a:pPr lvl="1"/>
            <a:r>
              <a:rPr lang="en-US" dirty="0"/>
              <a:t>Table Names</a:t>
            </a:r>
          </a:p>
          <a:p>
            <a:r>
              <a:rPr lang="en-US" dirty="0"/>
              <a:t>Exception on REST calls</a:t>
            </a:r>
          </a:p>
          <a:p>
            <a:pPr lvl="1"/>
            <a:r>
              <a:rPr lang="en-US" dirty="0"/>
              <a:t>End Point Hit</a:t>
            </a:r>
          </a:p>
          <a:p>
            <a:pPr lvl="1"/>
            <a:r>
              <a:rPr lang="en-US" dirty="0"/>
              <a:t>Parameters</a:t>
            </a:r>
          </a:p>
          <a:p>
            <a:pPr lvl="1"/>
            <a:r>
              <a:rPr lang="en-US" dirty="0"/>
              <a:t>Headers</a:t>
            </a:r>
          </a:p>
        </p:txBody>
      </p:sp>
    </p:spTree>
    <p:extLst>
      <p:ext uri="{BB962C8B-B14F-4D97-AF65-F5344CB8AC3E}">
        <p14:creationId xmlns:p14="http://schemas.microsoft.com/office/powerpoint/2010/main" val="39950192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Handles all errors thrown</a:t>
            </a:r>
          </a:p>
          <a:p>
            <a:r>
              <a:rPr lang="en-US" dirty="0"/>
              <a:t>Logs Error Details for development team</a:t>
            </a:r>
          </a:p>
          <a:p>
            <a:r>
              <a:rPr lang="en-US" dirty="0"/>
              <a:t>Only Exposes Minimum Information to user</a:t>
            </a:r>
          </a:p>
          <a:p>
            <a:r>
              <a:rPr lang="en-US" dirty="0"/>
              <a:t>Configured in </a:t>
            </a:r>
            <a:r>
              <a:rPr lang="en-US" dirty="0" err="1"/>
              <a:t>Global.asax</a:t>
            </a:r>
            <a:r>
              <a:rPr lang="en-US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7851498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084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424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 Business Logic to enforce security</a:t>
            </a:r>
          </a:p>
          <a:p>
            <a:r>
              <a:rPr lang="en-US" dirty="0"/>
              <a:t>Can run before or after request is complete</a:t>
            </a:r>
          </a:p>
          <a:p>
            <a:r>
              <a:rPr lang="en-US" dirty="0"/>
              <a:t>All Action Filters must run before controller method is run</a:t>
            </a:r>
          </a:p>
          <a:p>
            <a:r>
              <a:rPr lang="en-US" dirty="0"/>
              <a:t>Able to access dependency injector</a:t>
            </a:r>
          </a:p>
          <a:p>
            <a:r>
              <a:rPr lang="en-US" dirty="0"/>
              <a:t>Configured in </a:t>
            </a:r>
            <a:r>
              <a:rPr lang="en-US" dirty="0" err="1"/>
              <a:t>Global.asax</a:t>
            </a:r>
            <a:r>
              <a:rPr lang="en-US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889329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 People Are After…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02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Loan Application Action Filter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Loan Cannot Be Edited When</a:t>
            </a:r>
          </a:p>
          <a:p>
            <a:pPr lvl="1"/>
            <a:r>
              <a:rPr lang="en-US" dirty="0"/>
              <a:t>It is in “completed” state</a:t>
            </a:r>
          </a:p>
          <a:p>
            <a:pPr lvl="1"/>
            <a:r>
              <a:rPr lang="en-US" dirty="0"/>
              <a:t>Opened by another user</a:t>
            </a:r>
          </a:p>
          <a:p>
            <a:pPr lvl="1"/>
            <a:r>
              <a:rPr lang="en-US" dirty="0"/>
              <a:t>User is viewing in read-only mode</a:t>
            </a:r>
          </a:p>
        </p:txBody>
      </p:sp>
    </p:spTree>
    <p:extLst>
      <p:ext uri="{BB962C8B-B14F-4D97-AF65-F5344CB8AC3E}">
        <p14:creationId xmlns:p14="http://schemas.microsoft.com/office/powerpoint/2010/main" val="4642844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080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Protection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545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store username/password in </a:t>
            </a:r>
            <a:r>
              <a:rPr lang="en-US" dirty="0" err="1"/>
              <a:t>web.config</a:t>
            </a:r>
            <a:endParaRPr lang="en-US" dirty="0"/>
          </a:p>
          <a:p>
            <a:r>
              <a:rPr lang="en-US" dirty="0"/>
              <a:t>Don’t grant rights to built in roles for application service account</a:t>
            </a:r>
          </a:p>
          <a:p>
            <a:r>
              <a:rPr lang="en-US" dirty="0"/>
              <a:t>Grant permissions at schema level</a:t>
            </a:r>
          </a:p>
          <a:p>
            <a:pPr lvl="1"/>
            <a:r>
              <a:rPr lang="en-US" dirty="0"/>
              <a:t>Grant select to </a:t>
            </a:r>
            <a:r>
              <a:rPr lang="en-US" dirty="0" err="1"/>
              <a:t>dbo</a:t>
            </a:r>
            <a:endParaRPr lang="en-US" dirty="0"/>
          </a:p>
          <a:p>
            <a:pPr lvl="1"/>
            <a:r>
              <a:rPr lang="en-US" dirty="0"/>
              <a:t>Grant CRUD to custom schema</a:t>
            </a:r>
          </a:p>
          <a:p>
            <a:r>
              <a:rPr lang="en-US" dirty="0"/>
              <a:t>Use different service accounts per application</a:t>
            </a:r>
          </a:p>
        </p:txBody>
      </p:sp>
    </p:spTree>
    <p:extLst>
      <p:ext uri="{BB962C8B-B14F-4D97-AF65-F5344CB8AC3E}">
        <p14:creationId xmlns:p14="http://schemas.microsoft.com/office/powerpoint/2010/main" val="2045531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base context to inherit from </a:t>
            </a:r>
            <a:r>
              <a:rPr lang="en-US" dirty="0" err="1"/>
              <a:t>dbcontext</a:t>
            </a:r>
            <a:endParaRPr lang="en-US" dirty="0"/>
          </a:p>
          <a:p>
            <a:r>
              <a:rPr lang="en-US" dirty="0"/>
              <a:t>Inject custom rules on save changes method</a:t>
            </a:r>
          </a:p>
        </p:txBody>
      </p:sp>
    </p:spTree>
    <p:extLst>
      <p:ext uri="{BB962C8B-B14F-4D97-AF65-F5344CB8AC3E}">
        <p14:creationId xmlns:p14="http://schemas.microsoft.com/office/powerpoint/2010/main" val="26702924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SDLC Improvements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97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Exploits are often times nothing more than a missing test case</a:t>
            </a:r>
          </a:p>
          <a:p>
            <a:r>
              <a:rPr lang="en-US" dirty="0"/>
              <a:t>Unit Tests</a:t>
            </a:r>
          </a:p>
          <a:p>
            <a:r>
              <a:rPr lang="en-US" dirty="0"/>
              <a:t>Service Tests</a:t>
            </a:r>
          </a:p>
          <a:p>
            <a:r>
              <a:rPr lang="en-US" dirty="0"/>
              <a:t>UI Tests</a:t>
            </a:r>
          </a:p>
        </p:txBody>
      </p:sp>
    </p:spTree>
    <p:extLst>
      <p:ext uri="{BB962C8B-B14F-4D97-AF65-F5344CB8AC3E}">
        <p14:creationId xmlns:p14="http://schemas.microsoft.com/office/powerpoint/2010/main" val="15091229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White-Hat Hacking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other developers try to hack your site</a:t>
            </a:r>
          </a:p>
          <a:p>
            <a:r>
              <a:rPr lang="en-US" dirty="0"/>
              <a:t>Be as evil as you can be</a:t>
            </a:r>
          </a:p>
          <a:p>
            <a:r>
              <a:rPr lang="en-US" dirty="0"/>
              <a:t>Get permission first!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3281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9902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when compromised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Intrusion detection</a:t>
            </a:r>
          </a:p>
          <a:p>
            <a:r>
              <a:rPr lang="en-US" dirty="0"/>
              <a:t>Response</a:t>
            </a:r>
          </a:p>
          <a:p>
            <a:r>
              <a:rPr lang="en-US" dirty="0"/>
              <a:t>Data Cleanup</a:t>
            </a:r>
          </a:p>
          <a:p>
            <a:r>
              <a:rPr lang="en-US" dirty="0"/>
              <a:t>Customer Notification </a:t>
            </a:r>
          </a:p>
        </p:txBody>
      </p:sp>
    </p:spTree>
    <p:extLst>
      <p:ext uri="{BB962C8B-B14F-4D97-AF65-F5344CB8AC3E}">
        <p14:creationId xmlns:p14="http://schemas.microsoft.com/office/powerpoint/2010/main" val="3205151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our (unlimited) free Soda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09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not a matter of if but when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824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all doom and gloom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776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7827" y="252464"/>
            <a:ext cx="8702876" cy="65271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4574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www.azquotes.com/picture-quotes/quote-realistic-expectations-for-life-are-that-we-are-going-to-be-better-today-than-we-were-jim-harbaugh-128-29-69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96" y="729718"/>
            <a:ext cx="11575395" cy="5447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8957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7923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 @</a:t>
            </a:r>
            <a:r>
              <a:rPr lang="en-US" dirty="0" err="1"/>
              <a:t>CodeApertureIO</a:t>
            </a:r>
            <a:endParaRPr lang="en-US" dirty="0"/>
          </a:p>
          <a:p>
            <a:r>
              <a:rPr lang="en-US" dirty="0"/>
              <a:t>Email: </a:t>
            </a:r>
            <a:r>
              <a:rPr lang="en-US" dirty="0">
                <a:hlinkClick r:id="rId2"/>
              </a:rPr>
              <a:t>bob.walker@codeaperture.io</a:t>
            </a:r>
            <a:endParaRPr lang="en-US" dirty="0"/>
          </a:p>
          <a:p>
            <a:r>
              <a:rPr lang="en-US" dirty="0"/>
              <a:t>Download: </a:t>
            </a:r>
            <a:r>
              <a:rPr lang="en-US" dirty="0">
                <a:hlinkClick r:id="rId3"/>
              </a:rPr>
              <a:t>https://github.com/CodeAperture/HDC2016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9063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 our wicked awesome Coffee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1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Cash Money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410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445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100% Security is Impossible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41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14994</TotalTime>
  <Words>578</Words>
  <Application>Microsoft Office PowerPoint</Application>
  <PresentationFormat>Widescreen</PresentationFormat>
  <Paragraphs>144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9" baseType="lpstr">
      <vt:lpstr>Arial</vt:lpstr>
      <vt:lpstr>Calibri</vt:lpstr>
      <vt:lpstr>Calibri Light</vt:lpstr>
      <vt:lpstr>Office Theme</vt:lpstr>
      <vt:lpstr>Secure Your ASP.NET WebApi and MVC Applications</vt:lpstr>
      <vt:lpstr>About</vt:lpstr>
      <vt:lpstr>Farm Credit Services of America</vt:lpstr>
      <vt:lpstr>Bad People Are After…</vt:lpstr>
      <vt:lpstr>Not our (unlimited) free Soda</vt:lpstr>
      <vt:lpstr>Nor our wicked awesome Coffee Machine</vt:lpstr>
      <vt:lpstr>Cash Money</vt:lpstr>
      <vt:lpstr>Customer Information</vt:lpstr>
      <vt:lpstr>100% Security is Impossible</vt:lpstr>
      <vt:lpstr>We Exist to Serve…</vt:lpstr>
      <vt:lpstr>PowerPoint Presentation</vt:lpstr>
      <vt:lpstr>Have realistic security expectations</vt:lpstr>
      <vt:lpstr>PowerPoint Presentation</vt:lpstr>
      <vt:lpstr>There is a struggle between usability and security</vt:lpstr>
      <vt:lpstr>But users don’t always make smart choices</vt:lpstr>
      <vt:lpstr>PowerPoint Presentation</vt:lpstr>
      <vt:lpstr>Security Mindset</vt:lpstr>
      <vt:lpstr>Layers Of Security</vt:lpstr>
      <vt:lpstr>Think At Application Level</vt:lpstr>
      <vt:lpstr>Local Exception Handling</vt:lpstr>
      <vt:lpstr>Local Authorization</vt:lpstr>
      <vt:lpstr>The Issues</vt:lpstr>
      <vt:lpstr>It’s Mathematics</vt:lpstr>
      <vt:lpstr>Apply Changes at Application Level</vt:lpstr>
      <vt:lpstr>Application Level Security Settings</vt:lpstr>
      <vt:lpstr>Configuration Changes</vt:lpstr>
      <vt:lpstr>Content Security Policy</vt:lpstr>
      <vt:lpstr>Cross-Site Scripting (XSS)</vt:lpstr>
      <vt:lpstr>Content Security Policy</vt:lpstr>
      <vt:lpstr>Content Security Policy Demo</vt:lpstr>
      <vt:lpstr>Cookie Policies</vt:lpstr>
      <vt:lpstr>Session Hijacking</vt:lpstr>
      <vt:lpstr>Cookie Policy Demo</vt:lpstr>
      <vt:lpstr>Exception Filter</vt:lpstr>
      <vt:lpstr>Exceptions are major security risk</vt:lpstr>
      <vt:lpstr>Exception Filter</vt:lpstr>
      <vt:lpstr>Exception Filter Demo</vt:lpstr>
      <vt:lpstr>Action Filters</vt:lpstr>
      <vt:lpstr>Action Filters</vt:lpstr>
      <vt:lpstr>Loan Application Action Filter</vt:lpstr>
      <vt:lpstr>Action Filter Demo</vt:lpstr>
      <vt:lpstr>Database Protection</vt:lpstr>
      <vt:lpstr>Configuration</vt:lpstr>
      <vt:lpstr>Entity Framework</vt:lpstr>
      <vt:lpstr>SDLC Improvements</vt:lpstr>
      <vt:lpstr>Automated Testing</vt:lpstr>
      <vt:lpstr>White-Hat Hacking</vt:lpstr>
      <vt:lpstr>Code Reviews</vt:lpstr>
      <vt:lpstr>Plan when compromised</vt:lpstr>
      <vt:lpstr>It’s not a matter of if but when</vt:lpstr>
      <vt:lpstr>Not all doom and gloom</vt:lpstr>
      <vt:lpstr>PowerPoint Presentation</vt:lpstr>
      <vt:lpstr>PowerPoint Presentation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Your ASP.NET WebApi and MVC Applications</dc:title>
  <dc:creator>Bob Walker</dc:creator>
  <cp:lastModifiedBy>Bob Walker</cp:lastModifiedBy>
  <cp:revision>33</cp:revision>
  <dcterms:created xsi:type="dcterms:W3CDTF">2016-07-16T20:09:53Z</dcterms:created>
  <dcterms:modified xsi:type="dcterms:W3CDTF">2016-08-13T19:58:37Z</dcterms:modified>
</cp:coreProperties>
</file>

<file path=docProps/thumbnail.jpeg>
</file>